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170.jpg" ContentType="image/png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5" r:id="rId11"/>
    <p:sldId id="266" r:id="rId12"/>
    <p:sldId id="268" r:id="rId13"/>
  </p:sldIdLst>
  <p:sldSz cx="6858000" cy="9906000" type="A4"/>
  <p:notesSz cx="6735763" cy="98663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0066"/>
    <a:srgbClr val="990099"/>
    <a:srgbClr val="D60093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74096" autoAdjust="0"/>
  </p:normalViewPr>
  <p:slideViewPr>
    <p:cSldViewPr snapToGrid="0">
      <p:cViewPr>
        <p:scale>
          <a:sx n="80" d="100"/>
          <a:sy n="80" d="100"/>
        </p:scale>
        <p:origin x="18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5A4E7-DF47-45DB-8291-13F5F588E6B5}" type="datetimeFigureOut">
              <a:rPr lang="th-TH" smtClean="0"/>
              <a:t>29/02/67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B4AB6-CDDD-4D55-886D-10A7C36DCE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4068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99080-A5F2-4640-90FD-7A57FD9AF192}" type="datetimeFigureOut">
              <a:rPr lang="th-TH" smtClean="0"/>
              <a:t>29/02/67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2" y="9371288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15373" y="9371288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F5AAB-ECFE-457E-88BC-87A40AF1EC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6827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33488"/>
            <a:ext cx="2303463" cy="33289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F5AAB-ECFE-457E-88BC-87A40AF1EC46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0402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33488"/>
            <a:ext cx="2303463" cy="33289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F5AAB-ECFE-457E-88BC-87A40AF1EC46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7521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33488"/>
            <a:ext cx="2303463" cy="33289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F5AAB-ECFE-457E-88BC-87A40AF1EC46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180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33488"/>
            <a:ext cx="2303463" cy="33289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F5AAB-ECFE-457E-88BC-87A40AF1EC46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8727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33488"/>
            <a:ext cx="2303463" cy="33289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F5AAB-ECFE-457E-88BC-87A40AF1EC46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034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33488"/>
            <a:ext cx="2303463" cy="33289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F5AAB-ECFE-457E-88BC-87A40AF1EC46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621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33488"/>
            <a:ext cx="2303463" cy="33289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F5AAB-ECFE-457E-88BC-87A40AF1EC46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2497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33488"/>
            <a:ext cx="2303463" cy="33289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F5AAB-ECFE-457E-88BC-87A40AF1EC46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7655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33488"/>
            <a:ext cx="2303463" cy="33289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F5AAB-ECFE-457E-88BC-87A40AF1EC46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1754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33488"/>
            <a:ext cx="2303463" cy="33289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F5AAB-ECFE-457E-88BC-87A40AF1EC46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56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33488"/>
            <a:ext cx="2303463" cy="33289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F5AAB-ECFE-457E-88BC-87A40AF1EC46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1675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33488"/>
            <a:ext cx="2303463" cy="33289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F5AAB-ECFE-457E-88BC-87A40AF1EC46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9382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7887-7969-4DA6-B49F-8B442E07781F}" type="datetimeFigureOut">
              <a:rPr lang="th-TH" smtClean="0"/>
              <a:t>29/02/67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3014-2E49-4B23-ABC1-AE0F80ECFF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396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7887-7969-4DA6-B49F-8B442E07781F}" type="datetimeFigureOut">
              <a:rPr lang="th-TH" smtClean="0"/>
              <a:t>29/02/67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3014-2E49-4B23-ABC1-AE0F80ECFF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990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7887-7969-4DA6-B49F-8B442E07781F}" type="datetimeFigureOut">
              <a:rPr lang="th-TH" smtClean="0"/>
              <a:t>29/02/67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3014-2E49-4B23-ABC1-AE0F80ECFF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64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7887-7969-4DA6-B49F-8B442E07781F}" type="datetimeFigureOut">
              <a:rPr lang="th-TH" smtClean="0"/>
              <a:t>29/02/67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3014-2E49-4B23-ABC1-AE0F80ECFF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169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7887-7969-4DA6-B49F-8B442E07781F}" type="datetimeFigureOut">
              <a:rPr lang="th-TH" smtClean="0"/>
              <a:t>29/02/67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3014-2E49-4B23-ABC1-AE0F80ECFF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731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7887-7969-4DA6-B49F-8B442E07781F}" type="datetimeFigureOut">
              <a:rPr lang="th-TH" smtClean="0"/>
              <a:t>29/02/67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3014-2E49-4B23-ABC1-AE0F80ECFF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960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7887-7969-4DA6-B49F-8B442E07781F}" type="datetimeFigureOut">
              <a:rPr lang="th-TH" smtClean="0"/>
              <a:t>29/02/67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3014-2E49-4B23-ABC1-AE0F80ECFF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975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7887-7969-4DA6-B49F-8B442E07781F}" type="datetimeFigureOut">
              <a:rPr lang="th-TH" smtClean="0"/>
              <a:t>29/02/67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3014-2E49-4B23-ABC1-AE0F80ECFF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9235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7887-7969-4DA6-B49F-8B442E07781F}" type="datetimeFigureOut">
              <a:rPr lang="th-TH" smtClean="0"/>
              <a:t>29/02/67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3014-2E49-4B23-ABC1-AE0F80ECFF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663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7887-7969-4DA6-B49F-8B442E07781F}" type="datetimeFigureOut">
              <a:rPr lang="th-TH" smtClean="0"/>
              <a:t>29/02/67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3014-2E49-4B23-ABC1-AE0F80ECFF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770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7887-7969-4DA6-B49F-8B442E07781F}" type="datetimeFigureOut">
              <a:rPr lang="th-TH" smtClean="0"/>
              <a:t>29/02/67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3014-2E49-4B23-ABC1-AE0F80ECFF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732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87887-7969-4DA6-B49F-8B442E07781F}" type="datetimeFigureOut">
              <a:rPr lang="th-TH" smtClean="0"/>
              <a:t>29/02/67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03014-2E49-4B23-ABC1-AE0F80ECFF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601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jpeg"/><Relationship Id="rId13" Type="http://schemas.openxmlformats.org/officeDocument/2006/relationships/image" Target="../media/image164.jpeg"/><Relationship Id="rId18" Type="http://schemas.openxmlformats.org/officeDocument/2006/relationships/image" Target="../media/image169.jpeg"/><Relationship Id="rId3" Type="http://schemas.openxmlformats.org/officeDocument/2006/relationships/image" Target="../media/image154.jpeg"/><Relationship Id="rId7" Type="http://schemas.openxmlformats.org/officeDocument/2006/relationships/image" Target="../media/image158.jpeg"/><Relationship Id="rId12" Type="http://schemas.openxmlformats.org/officeDocument/2006/relationships/image" Target="../media/image163.jpeg"/><Relationship Id="rId17" Type="http://schemas.openxmlformats.org/officeDocument/2006/relationships/image" Target="../media/image168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jpeg"/><Relationship Id="rId11" Type="http://schemas.openxmlformats.org/officeDocument/2006/relationships/image" Target="../media/image162.jpeg"/><Relationship Id="rId5" Type="http://schemas.openxmlformats.org/officeDocument/2006/relationships/image" Target="../media/image156.jpeg"/><Relationship Id="rId15" Type="http://schemas.openxmlformats.org/officeDocument/2006/relationships/image" Target="../media/image166.jpeg"/><Relationship Id="rId10" Type="http://schemas.openxmlformats.org/officeDocument/2006/relationships/image" Target="../media/image161.jpeg"/><Relationship Id="rId4" Type="http://schemas.openxmlformats.org/officeDocument/2006/relationships/image" Target="../media/image155.jpeg"/><Relationship Id="rId9" Type="http://schemas.openxmlformats.org/officeDocument/2006/relationships/image" Target="../media/image160.jpeg"/><Relationship Id="rId14" Type="http://schemas.openxmlformats.org/officeDocument/2006/relationships/image" Target="../media/image16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jpeg"/><Relationship Id="rId13" Type="http://schemas.openxmlformats.org/officeDocument/2006/relationships/image" Target="../media/image180.jpeg"/><Relationship Id="rId18" Type="http://schemas.openxmlformats.org/officeDocument/2006/relationships/image" Target="../media/image185.jpeg"/><Relationship Id="rId26" Type="http://schemas.openxmlformats.org/officeDocument/2006/relationships/image" Target="../media/image193.jpeg"/><Relationship Id="rId3" Type="http://schemas.openxmlformats.org/officeDocument/2006/relationships/image" Target="../media/image170.jpg"/><Relationship Id="rId21" Type="http://schemas.openxmlformats.org/officeDocument/2006/relationships/image" Target="../media/image188.jpeg"/><Relationship Id="rId34" Type="http://schemas.openxmlformats.org/officeDocument/2006/relationships/image" Target="../media/image201.jpeg"/><Relationship Id="rId7" Type="http://schemas.openxmlformats.org/officeDocument/2006/relationships/image" Target="../media/image174.jpeg"/><Relationship Id="rId12" Type="http://schemas.openxmlformats.org/officeDocument/2006/relationships/image" Target="../media/image179.jpeg"/><Relationship Id="rId17" Type="http://schemas.openxmlformats.org/officeDocument/2006/relationships/image" Target="../media/image184.jpeg"/><Relationship Id="rId25" Type="http://schemas.openxmlformats.org/officeDocument/2006/relationships/image" Target="../media/image192.jpeg"/><Relationship Id="rId33" Type="http://schemas.openxmlformats.org/officeDocument/2006/relationships/image" Target="../media/image200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83.jpeg"/><Relationship Id="rId20" Type="http://schemas.openxmlformats.org/officeDocument/2006/relationships/image" Target="../media/image187.jpeg"/><Relationship Id="rId29" Type="http://schemas.openxmlformats.org/officeDocument/2006/relationships/image" Target="../media/image19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jpeg"/><Relationship Id="rId11" Type="http://schemas.openxmlformats.org/officeDocument/2006/relationships/image" Target="../media/image178.jpeg"/><Relationship Id="rId24" Type="http://schemas.openxmlformats.org/officeDocument/2006/relationships/image" Target="../media/image191.jpeg"/><Relationship Id="rId32" Type="http://schemas.openxmlformats.org/officeDocument/2006/relationships/image" Target="../media/image199.jpeg"/><Relationship Id="rId5" Type="http://schemas.openxmlformats.org/officeDocument/2006/relationships/image" Target="../media/image172.jpeg"/><Relationship Id="rId15" Type="http://schemas.openxmlformats.org/officeDocument/2006/relationships/image" Target="../media/image182.jpeg"/><Relationship Id="rId23" Type="http://schemas.openxmlformats.org/officeDocument/2006/relationships/image" Target="../media/image190.jpeg"/><Relationship Id="rId28" Type="http://schemas.openxmlformats.org/officeDocument/2006/relationships/image" Target="../media/image195.jpeg"/><Relationship Id="rId36" Type="http://schemas.openxmlformats.org/officeDocument/2006/relationships/image" Target="../media/image203.jpeg"/><Relationship Id="rId10" Type="http://schemas.openxmlformats.org/officeDocument/2006/relationships/image" Target="../media/image177.jpeg"/><Relationship Id="rId19" Type="http://schemas.openxmlformats.org/officeDocument/2006/relationships/image" Target="../media/image186.jpeg"/><Relationship Id="rId31" Type="http://schemas.openxmlformats.org/officeDocument/2006/relationships/image" Target="../media/image198.jpeg"/><Relationship Id="rId4" Type="http://schemas.openxmlformats.org/officeDocument/2006/relationships/image" Target="../media/image171.jpeg"/><Relationship Id="rId9" Type="http://schemas.openxmlformats.org/officeDocument/2006/relationships/image" Target="../media/image176.jpeg"/><Relationship Id="rId14" Type="http://schemas.openxmlformats.org/officeDocument/2006/relationships/image" Target="../media/image181.jpeg"/><Relationship Id="rId22" Type="http://schemas.openxmlformats.org/officeDocument/2006/relationships/image" Target="../media/image189.jpeg"/><Relationship Id="rId27" Type="http://schemas.openxmlformats.org/officeDocument/2006/relationships/image" Target="../media/image194.jpeg"/><Relationship Id="rId30" Type="http://schemas.openxmlformats.org/officeDocument/2006/relationships/image" Target="../media/image197.jpeg"/><Relationship Id="rId35" Type="http://schemas.openxmlformats.org/officeDocument/2006/relationships/image" Target="../media/image20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18" Type="http://schemas.openxmlformats.org/officeDocument/2006/relationships/image" Target="../media/image3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17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18" Type="http://schemas.openxmlformats.org/officeDocument/2006/relationships/image" Target="../media/image54.jpeg"/><Relationship Id="rId3" Type="http://schemas.openxmlformats.org/officeDocument/2006/relationships/image" Target="../media/image39.jp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17" Type="http://schemas.openxmlformats.org/officeDocument/2006/relationships/image" Target="../media/image53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5" Type="http://schemas.openxmlformats.org/officeDocument/2006/relationships/image" Target="../media/image51.jpeg"/><Relationship Id="rId10" Type="http://schemas.openxmlformats.org/officeDocument/2006/relationships/image" Target="../media/image46.jpeg"/><Relationship Id="rId19" Type="http://schemas.openxmlformats.org/officeDocument/2006/relationships/image" Target="../media/image55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17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5" Type="http://schemas.openxmlformats.org/officeDocument/2006/relationships/image" Target="../media/image6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Relationship Id="rId14" Type="http://schemas.openxmlformats.org/officeDocument/2006/relationships/image" Target="../media/image6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13" Type="http://schemas.openxmlformats.org/officeDocument/2006/relationships/image" Target="../media/image81.jpeg"/><Relationship Id="rId18" Type="http://schemas.openxmlformats.org/officeDocument/2006/relationships/image" Target="../media/image86.jpeg"/><Relationship Id="rId26" Type="http://schemas.openxmlformats.org/officeDocument/2006/relationships/image" Target="../media/image94.jpeg"/><Relationship Id="rId3" Type="http://schemas.openxmlformats.org/officeDocument/2006/relationships/image" Target="../media/image71.jpeg"/><Relationship Id="rId21" Type="http://schemas.openxmlformats.org/officeDocument/2006/relationships/image" Target="../media/image89.jpeg"/><Relationship Id="rId7" Type="http://schemas.openxmlformats.org/officeDocument/2006/relationships/image" Target="../media/image75.jpeg"/><Relationship Id="rId12" Type="http://schemas.openxmlformats.org/officeDocument/2006/relationships/image" Target="../media/image80.jpeg"/><Relationship Id="rId17" Type="http://schemas.openxmlformats.org/officeDocument/2006/relationships/image" Target="../media/image85.jpeg"/><Relationship Id="rId25" Type="http://schemas.openxmlformats.org/officeDocument/2006/relationships/image" Target="../media/image93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4.jpeg"/><Relationship Id="rId20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11" Type="http://schemas.openxmlformats.org/officeDocument/2006/relationships/image" Target="../media/image79.jpeg"/><Relationship Id="rId24" Type="http://schemas.openxmlformats.org/officeDocument/2006/relationships/image" Target="../media/image92.jpeg"/><Relationship Id="rId5" Type="http://schemas.openxmlformats.org/officeDocument/2006/relationships/image" Target="../media/image73.jpeg"/><Relationship Id="rId15" Type="http://schemas.openxmlformats.org/officeDocument/2006/relationships/image" Target="../media/image83.jpeg"/><Relationship Id="rId23" Type="http://schemas.openxmlformats.org/officeDocument/2006/relationships/image" Target="../media/image91.jpeg"/><Relationship Id="rId28" Type="http://schemas.openxmlformats.org/officeDocument/2006/relationships/image" Target="../media/image96.png"/><Relationship Id="rId10" Type="http://schemas.openxmlformats.org/officeDocument/2006/relationships/image" Target="../media/image78.jpeg"/><Relationship Id="rId19" Type="http://schemas.openxmlformats.org/officeDocument/2006/relationships/image" Target="../media/image87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Relationship Id="rId14" Type="http://schemas.openxmlformats.org/officeDocument/2006/relationships/image" Target="../media/image82.jpeg"/><Relationship Id="rId22" Type="http://schemas.openxmlformats.org/officeDocument/2006/relationships/image" Target="../media/image90.jpeg"/><Relationship Id="rId27" Type="http://schemas.openxmlformats.org/officeDocument/2006/relationships/image" Target="../media/image9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13" Type="http://schemas.openxmlformats.org/officeDocument/2006/relationships/image" Target="../media/image107.jpeg"/><Relationship Id="rId18" Type="http://schemas.openxmlformats.org/officeDocument/2006/relationships/image" Target="../media/image112.jpeg"/><Relationship Id="rId3" Type="http://schemas.openxmlformats.org/officeDocument/2006/relationships/image" Target="../media/image97.jpg"/><Relationship Id="rId21" Type="http://schemas.openxmlformats.org/officeDocument/2006/relationships/image" Target="../media/image115.jpeg"/><Relationship Id="rId7" Type="http://schemas.openxmlformats.org/officeDocument/2006/relationships/image" Target="../media/image101.jpeg"/><Relationship Id="rId12" Type="http://schemas.openxmlformats.org/officeDocument/2006/relationships/image" Target="../media/image106.jpeg"/><Relationship Id="rId17" Type="http://schemas.openxmlformats.org/officeDocument/2006/relationships/image" Target="../media/image111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10.jpeg"/><Relationship Id="rId20" Type="http://schemas.openxmlformats.org/officeDocument/2006/relationships/image" Target="../media/image1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eg"/><Relationship Id="rId11" Type="http://schemas.openxmlformats.org/officeDocument/2006/relationships/image" Target="../media/image105.jpeg"/><Relationship Id="rId5" Type="http://schemas.openxmlformats.org/officeDocument/2006/relationships/image" Target="../media/image99.jpeg"/><Relationship Id="rId15" Type="http://schemas.openxmlformats.org/officeDocument/2006/relationships/image" Target="../media/image109.jpeg"/><Relationship Id="rId10" Type="http://schemas.openxmlformats.org/officeDocument/2006/relationships/image" Target="../media/image104.jpeg"/><Relationship Id="rId19" Type="http://schemas.openxmlformats.org/officeDocument/2006/relationships/image" Target="../media/image113.jpeg"/><Relationship Id="rId4" Type="http://schemas.openxmlformats.org/officeDocument/2006/relationships/image" Target="../media/image98.png"/><Relationship Id="rId9" Type="http://schemas.openxmlformats.org/officeDocument/2006/relationships/image" Target="../media/image103.jpeg"/><Relationship Id="rId14" Type="http://schemas.openxmlformats.org/officeDocument/2006/relationships/image" Target="../media/image10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jpeg"/><Relationship Id="rId13" Type="http://schemas.openxmlformats.org/officeDocument/2006/relationships/image" Target="../media/image126.jpeg"/><Relationship Id="rId18" Type="http://schemas.openxmlformats.org/officeDocument/2006/relationships/image" Target="../media/image131.jpeg"/><Relationship Id="rId3" Type="http://schemas.openxmlformats.org/officeDocument/2006/relationships/image" Target="../media/image116.png"/><Relationship Id="rId21" Type="http://schemas.openxmlformats.org/officeDocument/2006/relationships/image" Target="../media/image134.jpeg"/><Relationship Id="rId7" Type="http://schemas.openxmlformats.org/officeDocument/2006/relationships/image" Target="../media/image120.jpeg"/><Relationship Id="rId12" Type="http://schemas.openxmlformats.org/officeDocument/2006/relationships/image" Target="../media/image125.jpeg"/><Relationship Id="rId17" Type="http://schemas.openxmlformats.org/officeDocument/2006/relationships/image" Target="../media/image130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29.jpeg"/><Relationship Id="rId20" Type="http://schemas.openxmlformats.org/officeDocument/2006/relationships/image" Target="../media/image1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jpeg"/><Relationship Id="rId11" Type="http://schemas.openxmlformats.org/officeDocument/2006/relationships/image" Target="../media/image124.jpg"/><Relationship Id="rId5" Type="http://schemas.openxmlformats.org/officeDocument/2006/relationships/image" Target="../media/image118.jpeg"/><Relationship Id="rId15" Type="http://schemas.openxmlformats.org/officeDocument/2006/relationships/image" Target="../media/image128.jpeg"/><Relationship Id="rId10" Type="http://schemas.openxmlformats.org/officeDocument/2006/relationships/image" Target="../media/image123.jpeg"/><Relationship Id="rId19" Type="http://schemas.openxmlformats.org/officeDocument/2006/relationships/image" Target="../media/image132.jpeg"/><Relationship Id="rId4" Type="http://schemas.openxmlformats.org/officeDocument/2006/relationships/image" Target="../media/image117.jpeg"/><Relationship Id="rId9" Type="http://schemas.openxmlformats.org/officeDocument/2006/relationships/image" Target="../media/image122.jpeg"/><Relationship Id="rId14" Type="http://schemas.openxmlformats.org/officeDocument/2006/relationships/image" Target="../media/image1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jpeg"/><Relationship Id="rId13" Type="http://schemas.openxmlformats.org/officeDocument/2006/relationships/image" Target="../media/image145.jpeg"/><Relationship Id="rId18" Type="http://schemas.openxmlformats.org/officeDocument/2006/relationships/image" Target="../media/image150.jpeg"/><Relationship Id="rId3" Type="http://schemas.openxmlformats.org/officeDocument/2006/relationships/image" Target="../media/image135.jpeg"/><Relationship Id="rId21" Type="http://schemas.openxmlformats.org/officeDocument/2006/relationships/image" Target="../media/image153.png"/><Relationship Id="rId7" Type="http://schemas.openxmlformats.org/officeDocument/2006/relationships/image" Target="../media/image139.jpeg"/><Relationship Id="rId12" Type="http://schemas.openxmlformats.org/officeDocument/2006/relationships/image" Target="../media/image144.jpeg"/><Relationship Id="rId17" Type="http://schemas.openxmlformats.org/officeDocument/2006/relationships/image" Target="../media/image149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48.jpeg"/><Relationship Id="rId20" Type="http://schemas.openxmlformats.org/officeDocument/2006/relationships/image" Target="../media/image1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jpeg"/><Relationship Id="rId11" Type="http://schemas.openxmlformats.org/officeDocument/2006/relationships/image" Target="../media/image143.jpeg"/><Relationship Id="rId5" Type="http://schemas.openxmlformats.org/officeDocument/2006/relationships/image" Target="../media/image137.jpeg"/><Relationship Id="rId15" Type="http://schemas.openxmlformats.org/officeDocument/2006/relationships/image" Target="../media/image147.jpeg"/><Relationship Id="rId10" Type="http://schemas.openxmlformats.org/officeDocument/2006/relationships/image" Target="../media/image142.jpeg"/><Relationship Id="rId19" Type="http://schemas.openxmlformats.org/officeDocument/2006/relationships/image" Target="../media/image151.jpeg"/><Relationship Id="rId4" Type="http://schemas.openxmlformats.org/officeDocument/2006/relationships/image" Target="../media/image136.jpeg"/><Relationship Id="rId9" Type="http://schemas.openxmlformats.org/officeDocument/2006/relationships/image" Target="../media/image141.jpeg"/><Relationship Id="rId14" Type="http://schemas.openxmlformats.org/officeDocument/2006/relationships/image" Target="../media/image1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58001" cy="990600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62" y="4238626"/>
            <a:ext cx="7204961" cy="4024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19" y="662877"/>
            <a:ext cx="1574269" cy="1542198"/>
          </a:xfrm>
          <a:prstGeom prst="rect">
            <a:avLst/>
          </a:prstGeom>
        </p:spPr>
      </p:pic>
      <p:sp>
        <p:nvSpPr>
          <p:cNvPr id="18" name="กล่องข้อความ 17"/>
          <p:cNvSpPr txBox="1"/>
          <p:nvPr/>
        </p:nvSpPr>
        <p:spPr>
          <a:xfrm>
            <a:off x="509690" y="2514005"/>
            <a:ext cx="6061165" cy="230832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th-TH" sz="7200" b="1" dirty="0">
                <a:solidFill>
                  <a:srgbClr val="CC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จดหมายข่าว</a:t>
            </a:r>
          </a:p>
          <a:p>
            <a:r>
              <a:rPr lang="th-TH" sz="7200" b="1" dirty="0">
                <a:solidFill>
                  <a:srgbClr val="CC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เทศบาลตำบลชำ</a:t>
            </a:r>
            <a:r>
              <a:rPr lang="th-TH" sz="7200" b="1" dirty="0" err="1">
                <a:solidFill>
                  <a:srgbClr val="CC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ฆ้อ</a:t>
            </a:r>
            <a:endParaRPr lang="th-TH" sz="7200" b="1" dirty="0">
              <a:solidFill>
                <a:srgbClr val="CC0066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04" y="8633850"/>
            <a:ext cx="742951" cy="742950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958" y="8633850"/>
            <a:ext cx="742950" cy="742950"/>
          </a:xfrm>
          <a:prstGeom prst="rect">
            <a:avLst/>
          </a:prstGeom>
        </p:spPr>
      </p:pic>
      <p:sp>
        <p:nvSpPr>
          <p:cNvPr id="21" name="กล่องข้อความ 20"/>
          <p:cNvSpPr txBox="1"/>
          <p:nvPr/>
        </p:nvSpPr>
        <p:spPr>
          <a:xfrm>
            <a:off x="5436786" y="9404026"/>
            <a:ext cx="1665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+mj-cs"/>
              </a:rPr>
              <a:t>Line</a:t>
            </a:r>
            <a:r>
              <a:rPr lang="en-US" sz="1400" dirty="0">
                <a:solidFill>
                  <a:schemeClr val="bg1"/>
                </a:solidFill>
                <a:cs typeface="+mj-cs"/>
              </a:rPr>
              <a:t>:</a:t>
            </a:r>
            <a:r>
              <a:rPr lang="th-TH" sz="1400" dirty="0">
                <a:solidFill>
                  <a:schemeClr val="bg1"/>
                </a:solidFill>
                <a:cs typeface="+mj-cs"/>
              </a:rPr>
              <a:t>เทศบาลตำบลชำ</a:t>
            </a:r>
            <a:r>
              <a:rPr lang="th-TH" sz="1400" dirty="0" err="1">
                <a:solidFill>
                  <a:schemeClr val="bg1"/>
                </a:solidFill>
                <a:cs typeface="+mj-cs"/>
              </a:rPr>
              <a:t>ฆ้อ</a:t>
            </a:r>
            <a:endParaRPr lang="th-TH" sz="1400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3733599" y="9379790"/>
            <a:ext cx="1848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+mj-cs"/>
              </a:rPr>
              <a:t>Facebook:</a:t>
            </a:r>
            <a:r>
              <a:rPr lang="th-TH" sz="1400" dirty="0">
                <a:solidFill>
                  <a:schemeClr val="bg1"/>
                </a:solidFill>
                <a:cs typeface="+mj-cs"/>
              </a:rPr>
              <a:t>ศูนย์ข้อมูลข่าวสาร      เทศบาลตำบลชำ</a:t>
            </a:r>
            <a:r>
              <a:rPr lang="th-TH" sz="1400" dirty="0" err="1">
                <a:solidFill>
                  <a:schemeClr val="bg1"/>
                </a:solidFill>
                <a:cs typeface="+mj-cs"/>
              </a:rPr>
              <a:t>ฆ้อ</a:t>
            </a:r>
            <a:endParaRPr lang="th-TH" sz="1400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23" name="กล่องข้อความ 22"/>
          <p:cNvSpPr txBox="1"/>
          <p:nvPr/>
        </p:nvSpPr>
        <p:spPr>
          <a:xfrm>
            <a:off x="60788" y="8772612"/>
            <a:ext cx="203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solidFill>
                  <a:srgbClr val="CC0066"/>
                </a:solidFill>
                <a:latin typeface="Calibri (เนื้อความ)"/>
                <a:cs typeface="+mj-cs"/>
              </a:rPr>
              <a:t>โทร.089-0914422</a:t>
            </a:r>
            <a:endParaRPr lang="th-TH" sz="1800" dirty="0">
              <a:solidFill>
                <a:srgbClr val="CC0066"/>
              </a:solidFill>
              <a:latin typeface="Calibri (เนื้อความ)"/>
              <a:cs typeface="+mj-cs"/>
            </a:endParaRPr>
          </a:p>
        </p:txBody>
      </p:sp>
      <p:sp>
        <p:nvSpPr>
          <p:cNvPr id="24" name="กล่องข้อความ 23"/>
          <p:cNvSpPr txBox="1"/>
          <p:nvPr/>
        </p:nvSpPr>
        <p:spPr>
          <a:xfrm>
            <a:off x="60788" y="8511474"/>
            <a:ext cx="3208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solidFill>
                  <a:srgbClr val="CC0066"/>
                </a:solidFill>
                <a:latin typeface="Calibri (เนื้อความ)"/>
                <a:cs typeface="+mj-cs"/>
              </a:rPr>
              <a:t>ปีที่ ๑๒ ฉบับที่ ๒ ประจำเดือนกุมภาพันธ์ ๒๕๖๗</a:t>
            </a:r>
            <a:endParaRPr lang="th-TH" sz="1800" dirty="0">
              <a:solidFill>
                <a:srgbClr val="CC0066"/>
              </a:solidFill>
              <a:latin typeface="Calibri (เนื้อความ)"/>
              <a:cs typeface="+mj-cs"/>
            </a:endParaRPr>
          </a:p>
        </p:txBody>
      </p:sp>
      <p:sp>
        <p:nvSpPr>
          <p:cNvPr id="25" name="กล่องข้อความ 24"/>
          <p:cNvSpPr txBox="1"/>
          <p:nvPr/>
        </p:nvSpPr>
        <p:spPr>
          <a:xfrm>
            <a:off x="60788" y="8982671"/>
            <a:ext cx="259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CC0066"/>
                </a:solidFill>
                <a:latin typeface="Angsana New" panose="02020603050405020304" pitchFamily="18" charset="-34"/>
                <a:cs typeface="+mj-cs"/>
              </a:rPr>
              <a:t>www.chamkho-sm.go.th</a:t>
            </a:r>
            <a:endParaRPr lang="th-TH" sz="2200" dirty="0">
              <a:solidFill>
                <a:srgbClr val="CC0066"/>
              </a:solidFill>
              <a:latin typeface="Angsana New" panose="02020603050405020304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3765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ดมุมสี่เหลี่ยมผืนผ้าด้านทแยงมุม 1"/>
          <p:cNvSpPr/>
          <p:nvPr/>
        </p:nvSpPr>
        <p:spPr>
          <a:xfrm>
            <a:off x="219075" y="619125"/>
            <a:ext cx="6419850" cy="4229100"/>
          </a:xfrm>
          <a:prstGeom prst="snip2Diag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lin ang="10800000" scaled="1"/>
            <a:tileRect/>
          </a:gradFill>
          <a:ln w="28575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แผนผังลําดับงาน: กระบวนการสำรอง 2"/>
          <p:cNvSpPr/>
          <p:nvPr/>
        </p:nvSpPr>
        <p:spPr>
          <a:xfrm>
            <a:off x="314326" y="714375"/>
            <a:ext cx="4714875" cy="19431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  <a:prstDash val="sysDash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1600" dirty="0">
                <a:solidFill>
                  <a:schemeClr val="tx1"/>
                </a:solidFill>
              </a:rPr>
              <a:t>วันที่ 20 กุมภาพันธ์ พ.ศ.2567 เวลา 09.00 น. นายนิวัติ วงศ์พึ่ง นายกเทศมนตรีตำบลชำ</a:t>
            </a:r>
            <a:r>
              <a:rPr lang="th-TH" sz="1600" dirty="0" err="1">
                <a:solidFill>
                  <a:schemeClr val="tx1"/>
                </a:solidFill>
              </a:rPr>
              <a:t>ฆ้อ</a:t>
            </a:r>
            <a:r>
              <a:rPr lang="th-TH" sz="1600" dirty="0">
                <a:solidFill>
                  <a:schemeClr val="tx1"/>
                </a:solidFill>
              </a:rPr>
              <a:t> เป็นประธานเปิดโครงการสัตว์ปลอดโรค คนปลอดภัยจากโรคพิษสุนัขบ้า ตามปณิธานศาสตราจารย์ ดร.สมเด็จเจ้าฟ้าฯ กรมพระศรี</a:t>
            </a:r>
            <a:r>
              <a:rPr lang="th-TH" sz="1600" dirty="0" err="1">
                <a:solidFill>
                  <a:schemeClr val="tx1"/>
                </a:solidFill>
              </a:rPr>
              <a:t>สวางควัฒนวรขัตติย</a:t>
            </a:r>
            <a:r>
              <a:rPr lang="th-TH" sz="1600" dirty="0">
                <a:solidFill>
                  <a:schemeClr val="tx1"/>
                </a:solidFill>
              </a:rPr>
              <a:t>ราชนารี ประจำปีงบประมาณ 2567 โดยมีนายสมภพ สัตย์ซื่อ ที่ปรึกษานายกเทศมนตรี เป็นผู้กล่าวรายงานวัตถุประสงค์ของโครงการ มีอาสาสมัครสาธารณสุขประจำหมู่บ้านในเขตพื้นที่อำเภอเขาชะเมาเข้าร่วมโครงการในครั้งนี้ ณ ห้องประชุมเทศบาลตำบลชำ</a:t>
            </a:r>
            <a:r>
              <a:rPr lang="th-TH" sz="1600" dirty="0" err="1">
                <a:solidFill>
                  <a:schemeClr val="tx1"/>
                </a:solidFill>
              </a:rPr>
              <a:t>ฆ้อ</a:t>
            </a:r>
            <a:endParaRPr lang="th-TH" sz="1600" dirty="0">
              <a:solidFill>
                <a:schemeClr val="tx1"/>
              </a:solidFill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878" y="1373809"/>
            <a:ext cx="1335882" cy="885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878" y="2480916"/>
            <a:ext cx="1328738" cy="885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647" y="2817829"/>
            <a:ext cx="1153722" cy="745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878" y="3583843"/>
            <a:ext cx="1335882" cy="890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61" y="2814697"/>
            <a:ext cx="1153719" cy="769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376" y="2817829"/>
            <a:ext cx="1171575" cy="745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รูปภาพ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8"/>
          <a:stretch/>
        </p:blipFill>
        <p:spPr>
          <a:xfrm>
            <a:off x="2864650" y="3723582"/>
            <a:ext cx="1914525" cy="9546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รูปภาพ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4"/>
          <a:stretch/>
        </p:blipFill>
        <p:spPr>
          <a:xfrm>
            <a:off x="944174" y="3723582"/>
            <a:ext cx="1647825" cy="962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สี่เหลี่ยมผืนผ้า 19"/>
          <p:cNvSpPr/>
          <p:nvPr/>
        </p:nvSpPr>
        <p:spPr>
          <a:xfrm>
            <a:off x="219075" y="5200650"/>
            <a:ext cx="6419850" cy="4105275"/>
          </a:xfrm>
          <a:prstGeom prst="rect">
            <a:avLst/>
          </a:prstGeom>
          <a:gradFill flip="none" rotWithShape="1">
            <a:gsLst>
              <a:gs pos="0">
                <a:srgbClr val="990099">
                  <a:tint val="66000"/>
                  <a:satMod val="160000"/>
                </a:srgbClr>
              </a:gs>
              <a:gs pos="50000">
                <a:srgbClr val="990099">
                  <a:tint val="44500"/>
                  <a:satMod val="160000"/>
                </a:srgbClr>
              </a:gs>
              <a:gs pos="100000">
                <a:srgbClr val="990099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คำบรรยายภาพแบบลูกศรซ้าย 20"/>
          <p:cNvSpPr/>
          <p:nvPr/>
        </p:nvSpPr>
        <p:spPr>
          <a:xfrm>
            <a:off x="4344467" y="5343506"/>
            <a:ext cx="2219324" cy="3771900"/>
          </a:xfrm>
          <a:prstGeom prst="leftArrowCallout">
            <a:avLst>
              <a:gd name="adj1" fmla="val 29552"/>
              <a:gd name="adj2" fmla="val 24550"/>
              <a:gd name="adj3" fmla="val 20946"/>
              <a:gd name="adj4" fmla="val 64977"/>
            </a:avLst>
          </a:prstGeom>
          <a:solidFill>
            <a:srgbClr val="990099"/>
          </a:solidFill>
          <a:ln>
            <a:solidFill>
              <a:srgbClr val="7030A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1600" dirty="0"/>
              <a:t>วันที่ 20 กุมภาพันธ์ พ.ศ.2567 เวลา 15.30น. คณะผู้บริหาร พร้อมด้วยกองช่างเทศบาลตำบลชำ</a:t>
            </a:r>
            <a:r>
              <a:rPr lang="th-TH" sz="1600" dirty="0" err="1"/>
              <a:t>ฆ้อ</a:t>
            </a:r>
            <a:r>
              <a:rPr lang="th-TH" sz="1600" dirty="0"/>
              <a:t> ลงพื้นที่ตัดต้นไม้,กิ่งไม้,เก็บเศษไม้ตามไหล่ทาง เพื่อเตรียมการจัดเรียงหินบริเวณไหล่ทาง ในเขตพื้นที่ ม.5 ต.ชำ</a:t>
            </a:r>
            <a:r>
              <a:rPr lang="th-TH" sz="1600" dirty="0" err="1"/>
              <a:t>ฆ้อ</a:t>
            </a:r>
            <a:r>
              <a:rPr lang="th-TH" sz="1600" dirty="0"/>
              <a:t> เนื่องจากน้ำกัดเซาะทำให้ถนนเกิดพังเสียหาย</a:t>
            </a:r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5347822"/>
            <a:ext cx="1513879" cy="1136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416" y="5355050"/>
            <a:ext cx="1504247" cy="1128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384" y="5355050"/>
            <a:ext cx="1502816" cy="1128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รูปภาพ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416" y="7967536"/>
            <a:ext cx="1504247" cy="11288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6709271"/>
            <a:ext cx="1504354" cy="1121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416" y="6709272"/>
            <a:ext cx="1504247" cy="11288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7967536"/>
            <a:ext cx="1504354" cy="1128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385" y="7967536"/>
            <a:ext cx="1504247" cy="11288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7915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สี่เหลี่ยมผืนผ้า 40"/>
          <p:cNvSpPr/>
          <p:nvPr/>
        </p:nvSpPr>
        <p:spPr>
          <a:xfrm>
            <a:off x="108284" y="5012065"/>
            <a:ext cx="6653463" cy="46252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108284" y="372980"/>
            <a:ext cx="6653463" cy="47604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8" name="รูปภาพ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35" y="3722522"/>
            <a:ext cx="4459679" cy="195086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2627300" y="3980349"/>
            <a:ext cx="3698543" cy="147395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  <a:prstDash val="sysDot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1600" dirty="0">
                <a:solidFill>
                  <a:schemeClr val="bg1"/>
                </a:solidFill>
              </a:rPr>
              <a:t>วันที่ 28 กุมภาพันธ์ พ.ศ.2567 เวลา 10.00น. คณะผู้บริหาร พร้อมด้วย สมาชิกสภาเทศบาล หัวหน้าสำนักปลัดเทศบาล เข้าร่วมการประชุมสภาเทศบาลตำบลชำ</a:t>
            </a:r>
            <a:r>
              <a:rPr lang="th-TH" sz="1600" dirty="0" err="1">
                <a:solidFill>
                  <a:schemeClr val="bg1"/>
                </a:solidFill>
              </a:rPr>
              <a:t>ฆ้อ</a:t>
            </a:r>
            <a:r>
              <a:rPr lang="th-TH" sz="1600" dirty="0">
                <a:solidFill>
                  <a:schemeClr val="bg1"/>
                </a:solidFill>
              </a:rPr>
              <a:t> สมัยสามัญ สมัยที่ 1 ครั้งที่ 1/2567 ประจำปี พ.ศ.2567 ณ ห้องประชุมสภาเทศบาลตำบลชำ</a:t>
            </a:r>
            <a:r>
              <a:rPr lang="th-TH" sz="1600" dirty="0" err="1">
                <a:solidFill>
                  <a:schemeClr val="bg1"/>
                </a:solidFill>
              </a:rPr>
              <a:t>ฆ้อ</a:t>
            </a:r>
            <a:endParaRPr lang="th-TH" sz="1600" dirty="0">
              <a:solidFill>
                <a:schemeClr val="bg1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53" y="847723"/>
            <a:ext cx="1619250" cy="955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0"/>
          <a:stretch/>
        </p:blipFill>
        <p:spPr>
          <a:xfrm>
            <a:off x="2317684" y="847724"/>
            <a:ext cx="1241096" cy="83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661" y="847725"/>
            <a:ext cx="1253248" cy="835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91" y="847724"/>
            <a:ext cx="1253249" cy="835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685" y="1880217"/>
            <a:ext cx="1241096" cy="8273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661" y="1880217"/>
            <a:ext cx="1253248" cy="835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91" y="1880216"/>
            <a:ext cx="1253249" cy="835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54" y="1969431"/>
            <a:ext cx="1619250" cy="1079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684" y="2859540"/>
            <a:ext cx="1241096" cy="8273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661" y="2859539"/>
            <a:ext cx="1253249" cy="835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89" y="2859538"/>
            <a:ext cx="1253250" cy="835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53" y="3243224"/>
            <a:ext cx="1619250" cy="1079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54" y="4517018"/>
            <a:ext cx="1619250" cy="1079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72" y="5781286"/>
            <a:ext cx="1039878" cy="693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18" y="6655069"/>
            <a:ext cx="1059933" cy="706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17" y="8420242"/>
            <a:ext cx="1059933" cy="706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17" y="7533089"/>
            <a:ext cx="1059933" cy="706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240" y="8411110"/>
            <a:ext cx="1057340" cy="7157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072" y="5775108"/>
            <a:ext cx="1049146" cy="699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240" y="5769646"/>
            <a:ext cx="1057340" cy="704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03" y="5769646"/>
            <a:ext cx="1057339" cy="704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771" y="5766746"/>
            <a:ext cx="1059933" cy="707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072" y="6653129"/>
            <a:ext cx="1049146" cy="708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รูปภาพ 2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241" y="6653129"/>
            <a:ext cx="1062845" cy="708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03" y="6647187"/>
            <a:ext cx="1057339" cy="714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771" y="6655070"/>
            <a:ext cx="1059933" cy="706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326" y="7533419"/>
            <a:ext cx="1059440" cy="706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รูปภาพ 29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6" t="11665" r="10235" b="13240"/>
          <a:stretch/>
        </p:blipFill>
        <p:spPr>
          <a:xfrm>
            <a:off x="2904241" y="7533089"/>
            <a:ext cx="1057340" cy="706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825" y="7533089"/>
            <a:ext cx="1058117" cy="706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รูปภาพ 31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771" y="7533089"/>
            <a:ext cx="1059933" cy="706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รูปภาพ 32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771" y="8411110"/>
            <a:ext cx="1059933" cy="715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รูปภาพ 33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825" y="8411110"/>
            <a:ext cx="1058117" cy="715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รูปภาพ 35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068" y="8426423"/>
            <a:ext cx="1069151" cy="7004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513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8306"/>
            <a:ext cx="6858000" cy="9027694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0" y="0"/>
            <a:ext cx="6858000" cy="87830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สาระน่ารู้</a:t>
            </a:r>
            <a:endParaRPr lang="th-TH" sz="6000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2376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สี่เหลี่ยมผืนผ้ามุมมน 23"/>
          <p:cNvSpPr/>
          <p:nvPr/>
        </p:nvSpPr>
        <p:spPr>
          <a:xfrm>
            <a:off x="233440" y="6239472"/>
            <a:ext cx="6351047" cy="27311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C000"/>
            </a:solidFill>
            <a:prstDash val="lgDash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45659" y="708546"/>
            <a:ext cx="6355438" cy="513807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28575">
            <a:solidFill>
              <a:srgbClr val="CC006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815161" y="903969"/>
            <a:ext cx="5216434" cy="1405981"/>
          </a:xfrm>
          <a:prstGeom prst="rect">
            <a:avLst/>
          </a:prstGeom>
          <a:ln w="19050">
            <a:solidFill>
              <a:srgbClr val="CC0066"/>
            </a:solidFill>
            <a:prstDash val="dash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1600" dirty="0"/>
              <a:t>วันศุกร์ที่ 2 กุมภาพันธ์ 2567 นายนิวัติ วงศ์พึ่ง นายกเทศมนตรีตำบลชำ</a:t>
            </a:r>
            <a:r>
              <a:rPr lang="th-TH" sz="1600" dirty="0" err="1"/>
              <a:t>ฆ้อ</a:t>
            </a:r>
            <a:r>
              <a:rPr lang="th-TH" sz="1600" dirty="0"/>
              <a:t> เข้าร่วมพิธีเปิดการแข่งขันเขาน้อย</a:t>
            </a:r>
            <a:r>
              <a:rPr lang="th-TH" sz="1600" dirty="0" err="1"/>
              <a:t>ออฟโรด</a:t>
            </a:r>
            <a:r>
              <a:rPr lang="th-TH" sz="1600" dirty="0"/>
              <a:t> ชา</a:t>
            </a:r>
            <a:r>
              <a:rPr lang="th-TH" sz="1600" dirty="0" err="1"/>
              <a:t>แลนจ์</a:t>
            </a:r>
            <a:r>
              <a:rPr lang="th-TH" sz="1600" dirty="0"/>
              <a:t> 2024 โดยนายไตรภพ วงศ์ไตรรัตน์ ผู้ว่าราชการจังหวัดระยอง มอบหมายให้ นายเรืองฤทธิ์ ประกอบธรรม ปลัดจังหวัดระยอง เป็นประธานพิธีเปิดการแข่งขันเขาน้อย</a:t>
            </a:r>
            <a:r>
              <a:rPr lang="th-TH" sz="1600" dirty="0" err="1"/>
              <a:t>ออฟโรด</a:t>
            </a:r>
            <a:r>
              <a:rPr lang="th-TH" sz="1600" dirty="0"/>
              <a:t> ชา</a:t>
            </a:r>
            <a:r>
              <a:rPr lang="th-TH" sz="1600" dirty="0" err="1"/>
              <a:t>แลนจ์</a:t>
            </a:r>
            <a:r>
              <a:rPr lang="th-TH" sz="1600" dirty="0"/>
              <a:t> 2024 ณ สนาม</a:t>
            </a:r>
            <a:r>
              <a:rPr lang="th-TH" sz="1600" dirty="0" err="1"/>
              <a:t>ออฟโรด</a:t>
            </a:r>
            <a:r>
              <a:rPr lang="th-TH" sz="1600" dirty="0"/>
              <a:t> องค์การบริหารส่วนตำบลเขาน้อย อำเภอเขาชะเมา จังหวัดระยอง</a:t>
            </a: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3" t="12419" r="18350"/>
          <a:stretch/>
        </p:blipFill>
        <p:spPr>
          <a:xfrm>
            <a:off x="418012" y="2478957"/>
            <a:ext cx="1132114" cy="831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9" r="14185"/>
          <a:stretch/>
        </p:blipFill>
        <p:spPr>
          <a:xfrm>
            <a:off x="4121992" y="2486536"/>
            <a:ext cx="1132114" cy="831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8" t="8354" r="22413"/>
          <a:stretch/>
        </p:blipFill>
        <p:spPr>
          <a:xfrm>
            <a:off x="2873523" y="2478957"/>
            <a:ext cx="1132114" cy="831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รูปภาพ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0" r="6031" b="16095"/>
          <a:stretch/>
        </p:blipFill>
        <p:spPr>
          <a:xfrm>
            <a:off x="422852" y="3432691"/>
            <a:ext cx="1287050" cy="825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" t="9056" r="23672"/>
          <a:stretch/>
        </p:blipFill>
        <p:spPr>
          <a:xfrm>
            <a:off x="5360034" y="2489582"/>
            <a:ext cx="1101161" cy="8286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รูปภาพ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5" t="10285"/>
          <a:stretch/>
        </p:blipFill>
        <p:spPr>
          <a:xfrm>
            <a:off x="1887095" y="3430698"/>
            <a:ext cx="1132114" cy="821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รูปภาพ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6" r="1234"/>
          <a:stretch/>
        </p:blipFill>
        <p:spPr>
          <a:xfrm>
            <a:off x="1673704" y="2483796"/>
            <a:ext cx="1106897" cy="834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รูปภาพ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" b="6953"/>
          <a:stretch/>
        </p:blipFill>
        <p:spPr>
          <a:xfrm>
            <a:off x="3577467" y="4207170"/>
            <a:ext cx="2536012" cy="1639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65" y="3432018"/>
            <a:ext cx="1191153" cy="7941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192" y="4424750"/>
            <a:ext cx="1443528" cy="955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รูปภาพ 2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8" r="4936" b="4439"/>
          <a:stretch/>
        </p:blipFill>
        <p:spPr>
          <a:xfrm>
            <a:off x="3187639" y="3430699"/>
            <a:ext cx="1106897" cy="821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2" y="4425220"/>
            <a:ext cx="1432272" cy="954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สี่เหลี่ยมผืนผ้า 1"/>
          <p:cNvSpPr/>
          <p:nvPr/>
        </p:nvSpPr>
        <p:spPr>
          <a:xfrm>
            <a:off x="414815" y="6487072"/>
            <a:ext cx="4341483" cy="116971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1600" dirty="0"/>
              <a:t>วันที่ </a:t>
            </a:r>
            <a:r>
              <a:rPr lang="th-TH" sz="1600" dirty="0"/>
              <a:t>5 กุมภาพันธ์ พ.ศ.2567 คณะผู้บริหาร พร้อมด้วยกองสาธารณสุขและสิ่งแวดล้อม เข้าร่วมการประชุมชี้แจงแนวทางการดำเนินงานและเก็บแบบสำรวจระบบประปาหมู่บ้านรอบอ่างเก็บน้ำคลอง</a:t>
            </a:r>
            <a:r>
              <a:rPr lang="th-TH" sz="1600" dirty="0" err="1"/>
              <a:t>โพล้</a:t>
            </a:r>
            <a:r>
              <a:rPr lang="th-TH" sz="1600" dirty="0"/>
              <a:t> ปีงบประมาณ 2567  </a:t>
            </a:r>
            <a:r>
              <a:rPr lang="th-TH" sz="1600" dirty="0"/>
              <a:t>  ณ </a:t>
            </a:r>
            <a:r>
              <a:rPr lang="th-TH" sz="1600" dirty="0"/>
              <a:t>สำนักงานสาธารณสุขอำเภอเขาชะเมา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9" r="6105"/>
          <a:stretch/>
        </p:blipFill>
        <p:spPr>
          <a:xfrm>
            <a:off x="5025992" y="7851389"/>
            <a:ext cx="1409249" cy="827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1"/>
          <a:stretch/>
        </p:blipFill>
        <p:spPr>
          <a:xfrm>
            <a:off x="426153" y="7851390"/>
            <a:ext cx="1547559" cy="830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24956" r="4150"/>
          <a:stretch/>
        </p:blipFill>
        <p:spPr>
          <a:xfrm>
            <a:off x="2086481" y="7851389"/>
            <a:ext cx="1388239" cy="836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20" r="17421"/>
          <a:stretch/>
        </p:blipFill>
        <p:spPr>
          <a:xfrm>
            <a:off x="3587488" y="7851389"/>
            <a:ext cx="1328488" cy="838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รูปภาพ 13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2"/>
          <a:stretch/>
        </p:blipFill>
        <p:spPr>
          <a:xfrm>
            <a:off x="4937672" y="6700229"/>
            <a:ext cx="1523522" cy="854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564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รูปภาพ 2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21" y="4638466"/>
            <a:ext cx="6370011" cy="4266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" t="11282" r="1236" b="12564"/>
          <a:stretch/>
        </p:blipFill>
        <p:spPr>
          <a:xfrm>
            <a:off x="262393" y="746761"/>
            <a:ext cx="6329238" cy="3371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คำบรรยายภาพแบบสี่เหลี่ยม 2"/>
          <p:cNvSpPr/>
          <p:nvPr/>
        </p:nvSpPr>
        <p:spPr>
          <a:xfrm>
            <a:off x="2456953" y="866030"/>
            <a:ext cx="3999506" cy="1216547"/>
          </a:xfrm>
          <a:prstGeom prst="wedgeRectCallout">
            <a:avLst>
              <a:gd name="adj1" fmla="val -65145"/>
              <a:gd name="adj2" fmla="val 30362"/>
            </a:avLst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1600" dirty="0"/>
              <a:t>เมื่อวันที่ 5 กุมภาพันธ์ พ.ศ.2567 คณะผู้บริหาร สมาชิกสภาเทศบาล และกองช่างเทศบาลตำบลชำ</a:t>
            </a:r>
            <a:r>
              <a:rPr lang="th-TH" sz="1600" dirty="0" err="1"/>
              <a:t>ฆ้อ</a:t>
            </a:r>
            <a:r>
              <a:rPr lang="th-TH" sz="1600" dirty="0"/>
              <a:t> ลงพื้นที่ปรับปรุงพื้นที่ถนนลูกรัง เนื่องจากถนนมีความเสียหายเป็นร่องหลุมขนาดยาว ภายในเขตพื้นที่หมู่ 5 ตำบลชำ</a:t>
            </a:r>
            <a:r>
              <a:rPr lang="th-TH" sz="1600" dirty="0" err="1"/>
              <a:t>ฆ้อ</a:t>
            </a:r>
            <a:endParaRPr lang="th-TH" sz="1600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1" r="23942" b="9524"/>
          <a:stretch/>
        </p:blipFill>
        <p:spPr>
          <a:xfrm rot="10800000" flipV="1">
            <a:off x="556394" y="866030"/>
            <a:ext cx="1205345" cy="898497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6" t="15703"/>
          <a:stretch/>
        </p:blipFill>
        <p:spPr>
          <a:xfrm>
            <a:off x="373185" y="1891746"/>
            <a:ext cx="1207959" cy="866694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133" y="2428459"/>
            <a:ext cx="1362326" cy="102174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8" b="15372"/>
          <a:stretch/>
        </p:blipFill>
        <p:spPr>
          <a:xfrm>
            <a:off x="375797" y="2869021"/>
            <a:ext cx="1205346" cy="867085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38" y="2335563"/>
            <a:ext cx="915394" cy="1220525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727" y="2325094"/>
            <a:ext cx="915394" cy="1220525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716" y="2325092"/>
            <a:ext cx="915394" cy="1220526"/>
          </a:xfrm>
          <a:prstGeom prst="rect">
            <a:avLst/>
          </a:prstGeom>
        </p:spPr>
      </p:pic>
      <p:sp>
        <p:nvSpPr>
          <p:cNvPr id="13" name="สี่เหลี่ยมผืนผ้ามุมมน 12"/>
          <p:cNvSpPr/>
          <p:nvPr/>
        </p:nvSpPr>
        <p:spPr>
          <a:xfrm>
            <a:off x="2084820" y="5923515"/>
            <a:ext cx="4264179" cy="1575819"/>
          </a:xfrm>
          <a:prstGeom prst="roundRect">
            <a:avLst/>
          </a:prstGeom>
          <a:solidFill>
            <a:srgbClr val="002060"/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1600" dirty="0"/>
              <a:t>วันที่ 7 กุมภาพันธ์ พ.ศ.2567 เวลา 16.40 น. ได้รับแจ้งว่าเกิดเหตุเพลิงไหม้ ณ บริเวณทุ่งปอ</a:t>
            </a:r>
            <a:r>
              <a:rPr lang="th-TH" sz="1600" dirty="0" err="1"/>
              <a:t>เทือง</a:t>
            </a:r>
            <a:r>
              <a:rPr lang="th-TH" sz="1600" dirty="0"/>
              <a:t> อ่างเก็บน้ำประ</a:t>
            </a:r>
            <a:r>
              <a:rPr lang="th-TH" sz="1600" dirty="0" err="1"/>
              <a:t>แสร์</a:t>
            </a:r>
            <a:r>
              <a:rPr lang="th-TH" sz="1600" dirty="0"/>
              <a:t> ม.7 ต.ชำ</a:t>
            </a:r>
            <a:r>
              <a:rPr lang="th-TH" sz="1600" dirty="0" err="1"/>
              <a:t>ฆ้อ</a:t>
            </a:r>
            <a:r>
              <a:rPr lang="th-TH" sz="1600" dirty="0"/>
              <a:t> คณะผู้บริหาร พร้อมด้วยงานป้องกันบรรเทาสาธารณภัยเทศบาลตำบลชำ</a:t>
            </a:r>
            <a:r>
              <a:rPr lang="th-TH" sz="1600" dirty="0" err="1"/>
              <a:t>ฆ้อ</a:t>
            </a:r>
            <a:r>
              <a:rPr lang="th-TH" sz="1600" dirty="0"/>
              <a:t>และผู้ใหญ่บ้านหมู่ที่ 7 ต.ชำ</a:t>
            </a:r>
            <a:r>
              <a:rPr lang="th-TH" sz="1600" dirty="0" err="1"/>
              <a:t>ฆ้อ</a:t>
            </a:r>
            <a:r>
              <a:rPr lang="th-TH" sz="1600" dirty="0"/>
              <a:t> ลงพื้นที่เพื่อนำรถดับเพลิงเข้าดับไฟในบริเวณที่เกิดเหตุเพลิงไหม้ </a:t>
            </a:r>
          </a:p>
          <a:p>
            <a:pPr algn="thaiDist"/>
            <a:r>
              <a:rPr lang="th-TH" sz="1600" dirty="0"/>
              <a:t>ขอขอบคุณทาง </a:t>
            </a:r>
            <a:r>
              <a:rPr lang="th-TH" sz="1600" dirty="0" err="1"/>
              <a:t>อบต</a:t>
            </a:r>
            <a:r>
              <a:rPr lang="th-TH" sz="1600" dirty="0"/>
              <a:t>.เขาชะเมา ที่ได้นำรถดับเพลิงมาช่วยดับไฟ</a:t>
            </a:r>
          </a:p>
        </p:txBody>
      </p:sp>
      <p:pic>
        <p:nvPicPr>
          <p:cNvPr id="17" name="รูปภาพ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6" y="4807537"/>
            <a:ext cx="2152416" cy="968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946" y="4801998"/>
            <a:ext cx="2168052" cy="968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750" y="7692291"/>
            <a:ext cx="2735249" cy="975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954" y="4807536"/>
            <a:ext cx="1276170" cy="957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255" y="7692291"/>
            <a:ext cx="1379806" cy="968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6" y="6113282"/>
            <a:ext cx="1305140" cy="979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6" y="7430100"/>
            <a:ext cx="1305140" cy="979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1653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381250"/>
            <a:ext cx="6172200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ม้วนกระดาษแนวนอน 2"/>
          <p:cNvSpPr/>
          <p:nvPr/>
        </p:nvSpPr>
        <p:spPr>
          <a:xfrm>
            <a:off x="990600" y="781050"/>
            <a:ext cx="4895850" cy="1436701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1600" dirty="0"/>
              <a:t>วันที่ 8-9 กุมภาพันธ์ พ.ศ.2567 กองสวัสดิการสังคม ลงพื้นที่จ่ายเบี้ยยังชีพผู้สูงอายุ ผู้พิการ ผู้ป่วยเอดส์ ในเขตพื้นที่ตำบลชำ</a:t>
            </a:r>
            <a:r>
              <a:rPr lang="th-TH" sz="1600" dirty="0" err="1"/>
              <a:t>ฆ้อ</a:t>
            </a:r>
            <a:r>
              <a:rPr lang="th-TH" sz="1600" dirty="0"/>
              <a:t> หมู่ที่ 1,2,3,4,5,6,7,8,และ9 โดยอำนวยความสะดวกให้แก่ประชาชนในการรับเบี้ย</a:t>
            </a:r>
            <a:endParaRPr lang="th-TH" sz="1600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036" y="3125740"/>
            <a:ext cx="1213919" cy="910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56" y="4240379"/>
            <a:ext cx="1229660" cy="1639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20" y="2729266"/>
            <a:ext cx="1237528" cy="928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52" y="2732217"/>
            <a:ext cx="1237528" cy="928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86" y="4240379"/>
            <a:ext cx="1229660" cy="1639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52" y="3904253"/>
            <a:ext cx="1237528" cy="928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20" y="3904251"/>
            <a:ext cx="1237528" cy="928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24" y="5052305"/>
            <a:ext cx="1237528" cy="928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20" y="5052305"/>
            <a:ext cx="1237530" cy="9283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24" y="6200361"/>
            <a:ext cx="1237528" cy="928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15" y="6043056"/>
            <a:ext cx="1229660" cy="922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543" y="6043056"/>
            <a:ext cx="1229662" cy="922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394" y="6200358"/>
            <a:ext cx="1221794" cy="9283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รูปภาพ 1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9"/>
          <a:stretch/>
        </p:blipFill>
        <p:spPr>
          <a:xfrm>
            <a:off x="689056" y="7128715"/>
            <a:ext cx="2679590" cy="1449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24" y="7324433"/>
            <a:ext cx="1237528" cy="928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62" y="7324432"/>
            <a:ext cx="1237528" cy="928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951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สี่เหลี่ยมผืนผ้า 31"/>
          <p:cNvSpPr/>
          <p:nvPr/>
        </p:nvSpPr>
        <p:spPr>
          <a:xfrm>
            <a:off x="114300" y="2927828"/>
            <a:ext cx="6637374" cy="6204140"/>
          </a:xfrm>
          <a:prstGeom prst="rect">
            <a:avLst/>
          </a:prstGeom>
          <a:gradFill flip="none"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t="7441" r="3565" b="-930"/>
          <a:stretch/>
        </p:blipFill>
        <p:spPr>
          <a:xfrm>
            <a:off x="337070" y="3439152"/>
            <a:ext cx="1416828" cy="988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3" t="4651" r="9457"/>
          <a:stretch/>
        </p:blipFill>
        <p:spPr>
          <a:xfrm>
            <a:off x="360047" y="6721409"/>
            <a:ext cx="1369787" cy="1860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57" y="4643135"/>
            <a:ext cx="1416828" cy="944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971" y="4643135"/>
            <a:ext cx="1416828" cy="944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85" y="4643135"/>
            <a:ext cx="1416828" cy="944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0" r="7988" b="15524"/>
          <a:stretch/>
        </p:blipFill>
        <p:spPr>
          <a:xfrm>
            <a:off x="5156322" y="5771488"/>
            <a:ext cx="1416828" cy="944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20" y="3444788"/>
            <a:ext cx="1416828" cy="988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20" y="5771488"/>
            <a:ext cx="1416828" cy="944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971" y="5771488"/>
            <a:ext cx="1416828" cy="944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รูปภาพ 1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0" t="929" r="15504" b="19536"/>
          <a:stretch/>
        </p:blipFill>
        <p:spPr>
          <a:xfrm>
            <a:off x="360047" y="4653474"/>
            <a:ext cx="1369788" cy="1770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276" y="3445550"/>
            <a:ext cx="1416828" cy="988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354" y="6997139"/>
            <a:ext cx="2179674" cy="1453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57" y="6997139"/>
            <a:ext cx="2179674" cy="1453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85" y="3445550"/>
            <a:ext cx="1416828" cy="988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89243">
            <a:off x="4801045" y="778669"/>
            <a:ext cx="1807937" cy="1807937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3013">
            <a:off x="513730" y="957703"/>
            <a:ext cx="1807937" cy="1807937"/>
          </a:xfrm>
          <a:prstGeom prst="rect">
            <a:avLst/>
          </a:prstGeom>
        </p:spPr>
      </p:pic>
      <p:sp>
        <p:nvSpPr>
          <p:cNvPr id="31" name="วงรี 30"/>
          <p:cNvSpPr/>
          <p:nvPr/>
        </p:nvSpPr>
        <p:spPr>
          <a:xfrm>
            <a:off x="971475" y="952236"/>
            <a:ext cx="5178992" cy="1654889"/>
          </a:xfrm>
          <a:prstGeom prst="ellipse">
            <a:avLst/>
          </a:prstGeom>
          <a:ln w="28575"/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1800" dirty="0"/>
              <a:t>วันที่ 12 กุมภาพันธ์ พ.ศ.2567 คณะผู้บริหาร พนักงานเทศบาลตำบลชำ</a:t>
            </a:r>
            <a:r>
              <a:rPr lang="th-TH" sz="1800" dirty="0" err="1"/>
              <a:t>ฆ้อ</a:t>
            </a:r>
            <a:r>
              <a:rPr lang="th-TH" sz="1800" dirty="0"/>
              <a:t> เข้าร่วมประชุมประจำเดือน เดือนกุมภาพันธ์ เพื่อรับทราบแผนการดำเนินงานประจำเดือน ณ ห้องประชุมสภาเทศบาลตำบลชำ</a:t>
            </a:r>
            <a:r>
              <a:rPr lang="th-TH" sz="1800" dirty="0" err="1"/>
              <a:t>ฆ้อ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38680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ยกนูน 43"/>
          <p:cNvSpPr/>
          <p:nvPr/>
        </p:nvSpPr>
        <p:spPr>
          <a:xfrm>
            <a:off x="723901" y="850436"/>
            <a:ext cx="5486399" cy="2702389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38225" y="1222758"/>
            <a:ext cx="48958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600" dirty="0">
                <a:solidFill>
                  <a:schemeClr val="accent1">
                    <a:lumMod val="50000"/>
                  </a:schemeClr>
                </a:solidFill>
              </a:rPr>
              <a:t>เมื่อวันพุธที่ 14 กุมภาพันธ์ 2567 เวลา 13.30 น. คณะผู้บริหาร สมาชิกสภาเทศบาลตำบลชำ</a:t>
            </a:r>
            <a:r>
              <a:rPr lang="th-TH" sz="1600" dirty="0" err="1">
                <a:solidFill>
                  <a:schemeClr val="accent1">
                    <a:lumMod val="50000"/>
                  </a:schemeClr>
                </a:solidFill>
              </a:rPr>
              <a:t>ฆ้อ</a:t>
            </a:r>
            <a:r>
              <a:rPr lang="th-TH" sz="1600" dirty="0">
                <a:solidFill>
                  <a:schemeClr val="accent1">
                    <a:lumMod val="50000"/>
                  </a:schemeClr>
                </a:solidFill>
              </a:rPr>
              <a:t> พนักงานเทศบาลตำบลชำ</a:t>
            </a:r>
            <a:r>
              <a:rPr lang="th-TH" sz="1600" dirty="0" err="1">
                <a:solidFill>
                  <a:schemeClr val="accent1">
                    <a:lumMod val="50000"/>
                  </a:schemeClr>
                </a:solidFill>
              </a:rPr>
              <a:t>ฆ้อ</a:t>
            </a:r>
            <a:r>
              <a:rPr lang="th-TH" sz="1600" dirty="0">
                <a:solidFill>
                  <a:schemeClr val="accent1">
                    <a:lumMod val="50000"/>
                  </a:schemeClr>
                </a:solidFill>
              </a:rPr>
              <a:t> เข้าร่วมงานการพิจารณาคัดเลือกกำนัน ผู้ใหญ่บ้าน ฯลฯ เข้ารับรางวัล ประจำปี 2567 </a:t>
            </a:r>
          </a:p>
          <a:p>
            <a:pPr algn="thaiDist"/>
            <a:r>
              <a:rPr lang="th-TH" sz="1600" dirty="0">
                <a:solidFill>
                  <a:schemeClr val="accent1">
                    <a:lumMod val="50000"/>
                  </a:schemeClr>
                </a:solidFill>
              </a:rPr>
              <a:t>โดยอำเภอเขาชะเมาได้พิจารณาเสนอชื่อ นาย</a:t>
            </a:r>
            <a:r>
              <a:rPr lang="th-TH" sz="1600" dirty="0" err="1">
                <a:solidFill>
                  <a:schemeClr val="accent1">
                    <a:lumMod val="50000"/>
                  </a:schemeClr>
                </a:solidFill>
              </a:rPr>
              <a:t>พิเชษฐ์</a:t>
            </a:r>
            <a:r>
              <a:rPr lang="th-TH" sz="1600" dirty="0">
                <a:solidFill>
                  <a:schemeClr val="accent1">
                    <a:lumMod val="50000"/>
                  </a:schemeClr>
                </a:solidFill>
              </a:rPr>
              <a:t> ศรี</a:t>
            </a:r>
            <a:r>
              <a:rPr lang="th-TH" sz="1600" dirty="0" err="1">
                <a:solidFill>
                  <a:schemeClr val="accent1">
                    <a:lumMod val="50000"/>
                  </a:schemeClr>
                </a:solidFill>
              </a:rPr>
              <a:t>เพ็ชร</a:t>
            </a:r>
            <a:r>
              <a:rPr lang="th-TH" sz="1600" dirty="0">
                <a:solidFill>
                  <a:schemeClr val="accent1">
                    <a:lumMod val="50000"/>
                  </a:schemeClr>
                </a:solidFill>
              </a:rPr>
              <a:t> กำนันตำบลชำ</a:t>
            </a:r>
            <a:r>
              <a:rPr lang="th-TH" sz="1600" dirty="0" err="1">
                <a:solidFill>
                  <a:schemeClr val="accent1">
                    <a:lumMod val="50000"/>
                  </a:schemeClr>
                </a:solidFill>
              </a:rPr>
              <a:t>ฆ้อ</a:t>
            </a:r>
            <a:r>
              <a:rPr lang="th-TH" sz="1600" dirty="0">
                <a:solidFill>
                  <a:schemeClr val="accent1">
                    <a:lumMod val="50000"/>
                  </a:schemeClr>
                </a:solidFill>
              </a:rPr>
              <a:t> เข้ารับการพิจารณาคัดเลือกกำนัน ผู้ใหญ่บ้าน ฯลฯ เข้ารับรางวัล ประจำปี 2567 นอกจากนี้ มีหัวหน้าส่วนราชการ ผู้บริหารองค์กรปกครองส่วนท้องถิ่น กำนันทุกตำบล ผู้ใหญ่บ้านทุกหมู่บ้าน และประชาชน เข้าร่วมให้กำลังใจเป็นจำนวนมาก  ณ วัดชำ</a:t>
            </a:r>
            <a:r>
              <a:rPr lang="th-TH" sz="1600" dirty="0" err="1">
                <a:solidFill>
                  <a:schemeClr val="accent1">
                    <a:lumMod val="50000"/>
                  </a:schemeClr>
                </a:solidFill>
              </a:rPr>
              <a:t>ฆ้อ</a:t>
            </a:r>
            <a:r>
              <a:rPr lang="th-TH" sz="1600" dirty="0">
                <a:solidFill>
                  <a:schemeClr val="accent1">
                    <a:lumMod val="50000"/>
                  </a:schemeClr>
                </a:solidFill>
              </a:rPr>
              <a:t> ตำบลชำ</a:t>
            </a:r>
            <a:r>
              <a:rPr lang="th-TH" sz="1600" dirty="0" err="1">
                <a:solidFill>
                  <a:schemeClr val="accent1">
                    <a:lumMod val="50000"/>
                  </a:schemeClr>
                </a:solidFill>
              </a:rPr>
              <a:t>ฆ้อ</a:t>
            </a:r>
            <a:r>
              <a:rPr lang="th-TH" sz="1600" dirty="0">
                <a:solidFill>
                  <a:schemeClr val="accent1">
                    <a:lumMod val="50000"/>
                  </a:schemeClr>
                </a:solidFill>
              </a:rPr>
              <a:t>  อำเภอเขาชะเมา จังหวัดระยอง</a:t>
            </a:r>
          </a:p>
        </p:txBody>
      </p: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5" y="4117199"/>
            <a:ext cx="1190625" cy="793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033" y="4117197"/>
            <a:ext cx="1190628" cy="793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26" y="4118355"/>
            <a:ext cx="1188893" cy="7925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82" y="4118353"/>
            <a:ext cx="1188894" cy="792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939" y="4117197"/>
            <a:ext cx="1202778" cy="793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5" y="5126514"/>
            <a:ext cx="1190625" cy="7857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034" y="5126515"/>
            <a:ext cx="1190628" cy="785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26" y="5126515"/>
            <a:ext cx="1188893" cy="7925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82" y="5126515"/>
            <a:ext cx="1188895" cy="792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321" y="5126515"/>
            <a:ext cx="1200397" cy="800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81" y="6134676"/>
            <a:ext cx="1188895" cy="792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936" y="6134676"/>
            <a:ext cx="1208444" cy="786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5" y="7137127"/>
            <a:ext cx="1190625" cy="793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034" y="7137127"/>
            <a:ext cx="1190627" cy="793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5" y="6127813"/>
            <a:ext cx="1190625" cy="793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รูปภาพ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034" y="6127813"/>
            <a:ext cx="1190627" cy="793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รูปภาพ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25" y="6134675"/>
            <a:ext cx="1188894" cy="792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รูปภาพ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25" y="7137127"/>
            <a:ext cx="1190627" cy="793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รูปภาพ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81" y="7137127"/>
            <a:ext cx="1190627" cy="793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" name="รูปภาพ 35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8"/>
          <a:stretch/>
        </p:blipFill>
        <p:spPr>
          <a:xfrm>
            <a:off x="5566937" y="7131456"/>
            <a:ext cx="1202781" cy="801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รูปภาพ 3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5" y="8146440"/>
            <a:ext cx="1190625" cy="793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รูปภาพ 3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932" y="8140733"/>
            <a:ext cx="1184787" cy="799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" name="รูปภาพ 3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81" y="8140732"/>
            <a:ext cx="1188895" cy="799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" name="รูปภาพ 3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936" y="8140014"/>
            <a:ext cx="1200264" cy="800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" name="รูปภาพ 40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" r="10000"/>
          <a:stretch/>
        </p:blipFill>
        <p:spPr>
          <a:xfrm>
            <a:off x="1527030" y="8152152"/>
            <a:ext cx="1190630" cy="788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รูปภาพ 4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1616" y="110647"/>
            <a:ext cx="3764865" cy="4685165"/>
          </a:xfrm>
          <a:prstGeom prst="rect">
            <a:avLst/>
          </a:prstGeom>
        </p:spPr>
      </p:pic>
      <p:pic>
        <p:nvPicPr>
          <p:cNvPr id="43" name="รูปภาพ 4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9344" y="-345619"/>
            <a:ext cx="3724798" cy="463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2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รูปภาพ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25"/>
          <a:stretch/>
        </p:blipFill>
        <p:spPr>
          <a:xfrm>
            <a:off x="0" y="8166790"/>
            <a:ext cx="6807998" cy="135821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1628776" y="1123951"/>
            <a:ext cx="3914775" cy="1476375"/>
          </a:xfrm>
          <a:prstGeom prst="rect">
            <a:avLst/>
          </a:prstGeom>
          <a:ln w="38100">
            <a:solidFill>
              <a:srgbClr val="D60093"/>
            </a:solidFill>
            <a:prstDash val="lgDash"/>
          </a:ln>
          <a:effectLst>
            <a:glow rad="101600">
              <a:srgbClr val="FFCCFF">
                <a:alpha val="60000"/>
              </a:srgb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1600" dirty="0"/>
              <a:t>วันที่ 18 กุมภาพันธ์ พ.ศ.2567 คณะผู้บริหาร สมาชิกสภาเทศบาล พนักงานเทศบาลตำบลชำ</a:t>
            </a:r>
            <a:r>
              <a:rPr lang="th-TH" sz="1600" dirty="0" err="1"/>
              <a:t>ฆ้อ</a:t>
            </a:r>
            <a:r>
              <a:rPr lang="th-TH" sz="1600" dirty="0"/>
              <a:t> เข้าร่วมพิธีเปิดการแข่งขันไซเคิล</a:t>
            </a:r>
            <a:r>
              <a:rPr lang="th-TH" sz="1600" dirty="0" err="1"/>
              <a:t>ครอส</a:t>
            </a:r>
            <a:r>
              <a:rPr lang="th-TH" sz="1600" dirty="0"/>
              <a:t> ศึกชิงแชมป์เงินแสน </a:t>
            </a:r>
            <a:r>
              <a:rPr lang="en-US" sz="1600" dirty="0"/>
              <a:t>TMX Championship 2024 </a:t>
            </a:r>
            <a:r>
              <a:rPr lang="th-TH" sz="1600" dirty="0"/>
              <a:t>ณ สนามชำ</a:t>
            </a:r>
            <a:r>
              <a:rPr lang="th-TH" sz="1600" dirty="0" err="1"/>
              <a:t>ฆ้อเซอร์กิต</a:t>
            </a:r>
            <a:r>
              <a:rPr lang="th-TH" sz="1600" dirty="0"/>
              <a:t> ม.9 ต.ชำ</a:t>
            </a:r>
            <a:r>
              <a:rPr lang="th-TH" sz="1600" dirty="0" err="1"/>
              <a:t>ฆ้อ</a:t>
            </a:r>
            <a:r>
              <a:rPr lang="th-TH" sz="1600" dirty="0"/>
              <a:t> อ.เขาชะเมา จ.ระยอง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33"/>
          <a:stretch/>
        </p:blipFill>
        <p:spPr>
          <a:xfrm rot="16200000">
            <a:off x="-221750" y="1312067"/>
            <a:ext cx="2791407" cy="1100141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11"/>
          <a:stretch/>
        </p:blipFill>
        <p:spPr>
          <a:xfrm rot="5400000">
            <a:off x="4616958" y="1231398"/>
            <a:ext cx="2791407" cy="1090613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0" y="3172408"/>
            <a:ext cx="1527890" cy="1018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8" y="3172407"/>
            <a:ext cx="1519233" cy="1012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18" y="3172407"/>
            <a:ext cx="1519233" cy="1012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367" y="3172407"/>
            <a:ext cx="1519234" cy="1012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8" y="5565193"/>
            <a:ext cx="1518365" cy="1012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18" y="5571543"/>
            <a:ext cx="1519233" cy="1012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368" y="5564613"/>
            <a:ext cx="1519233" cy="1012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237" y="4371976"/>
            <a:ext cx="1518365" cy="1012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1" y="5565194"/>
            <a:ext cx="1518365" cy="1012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18" y="4371975"/>
            <a:ext cx="1519233" cy="1012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1" y="4377746"/>
            <a:ext cx="1518365" cy="1012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020" y="6771112"/>
            <a:ext cx="3368849" cy="2360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0" y="6771113"/>
            <a:ext cx="1515353" cy="1010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รูปภาพ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7" y="4373982"/>
            <a:ext cx="1515353" cy="1010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7" y="7938079"/>
            <a:ext cx="1515353" cy="955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1" y="7916695"/>
            <a:ext cx="1515353" cy="976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6" y="6771112"/>
            <a:ext cx="1515352" cy="1010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46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29" b="1"/>
          <a:stretch/>
        </p:blipFill>
        <p:spPr>
          <a:xfrm>
            <a:off x="156755" y="556511"/>
            <a:ext cx="6566263" cy="4117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คำบรรยายภาพแบบสี่เหลี่ยมมุมมน 1"/>
          <p:cNvSpPr/>
          <p:nvPr/>
        </p:nvSpPr>
        <p:spPr>
          <a:xfrm>
            <a:off x="425089" y="670110"/>
            <a:ext cx="3726103" cy="1648366"/>
          </a:xfrm>
          <a:prstGeom prst="wedgeRoundRectCallout">
            <a:avLst>
              <a:gd name="adj1" fmla="val 65834"/>
              <a:gd name="adj2" fmla="val 2500"/>
              <a:gd name="adj3" fmla="val 16667"/>
            </a:avLst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5">
                <a:lumMod val="50000"/>
              </a:schemeClr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1600" dirty="0">
                <a:solidFill>
                  <a:schemeClr val="accent1">
                    <a:lumMod val="50000"/>
                  </a:schemeClr>
                </a:solidFill>
              </a:rPr>
              <a:t>วันที่ 19 กุมภาพันธ์ พ.ศ.2567 คณะผู้บริหาร สมาชิกสภาเทศบาล และกองสาธารณสุขเทศบาลตำบลชำ</a:t>
            </a:r>
            <a:r>
              <a:rPr lang="th-TH" sz="1600" dirty="0" err="1">
                <a:solidFill>
                  <a:schemeClr val="accent1">
                    <a:lumMod val="50000"/>
                  </a:schemeClr>
                </a:solidFill>
              </a:rPr>
              <a:t>ฆ้อ</a:t>
            </a:r>
            <a:r>
              <a:rPr lang="th-TH" sz="1600" dirty="0">
                <a:solidFill>
                  <a:schemeClr val="accent1">
                    <a:lumMod val="50000"/>
                  </a:schemeClr>
                </a:solidFill>
              </a:rPr>
              <a:t> เดินทางเข้าร่วมพิธีเปิดโครงการส่งเสริมสุขภาพการป้องกันการจมน้ำในเด็ก ประจำปีงบประมาณ 2567 ในการนี้นายนิวัติ วงศ์พึ่ง นายกเทศมนตรีตำบลชำ</a:t>
            </a:r>
            <a:r>
              <a:rPr lang="th-TH" sz="1600" dirty="0" err="1">
                <a:solidFill>
                  <a:schemeClr val="accent1">
                    <a:lumMod val="50000"/>
                  </a:schemeClr>
                </a:solidFill>
              </a:rPr>
              <a:t>ฆ้อ</a:t>
            </a:r>
            <a:r>
              <a:rPr lang="th-TH" sz="1600" dirty="0">
                <a:solidFill>
                  <a:schemeClr val="accent1">
                    <a:lumMod val="50000"/>
                  </a:schemeClr>
                </a:solidFill>
              </a:rPr>
              <a:t>เป็นประธานกล่าวเปิดโครงการฯ ณ โรงเรียนบ้านชำ</a:t>
            </a:r>
            <a:r>
              <a:rPr lang="th-TH" sz="1600" dirty="0" err="1">
                <a:solidFill>
                  <a:schemeClr val="accent1">
                    <a:lumMod val="50000"/>
                  </a:schemeClr>
                </a:solidFill>
              </a:rPr>
              <a:t>ฆ้อ</a:t>
            </a:r>
            <a:endParaRPr lang="th-TH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197" y="795914"/>
            <a:ext cx="1390439" cy="926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46" y="1832443"/>
            <a:ext cx="1390439" cy="926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02" y="2825794"/>
            <a:ext cx="2602397" cy="1734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82" y="2533909"/>
            <a:ext cx="1358538" cy="905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48" y="2524968"/>
            <a:ext cx="1374615" cy="9093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82" y="3655034"/>
            <a:ext cx="1358538" cy="905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49" y="3649675"/>
            <a:ext cx="1374615" cy="916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5" y="4913728"/>
            <a:ext cx="6566263" cy="4382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คำบรรยายภาพแบบสี่เหลี่ยม 14"/>
          <p:cNvSpPr/>
          <p:nvPr/>
        </p:nvSpPr>
        <p:spPr>
          <a:xfrm>
            <a:off x="758598" y="5093770"/>
            <a:ext cx="5362575" cy="1219713"/>
          </a:xfrm>
          <a:prstGeom prst="wedgeRectCallout">
            <a:avLst>
              <a:gd name="adj1" fmla="val 26632"/>
              <a:gd name="adj2" fmla="val 36729"/>
            </a:avLst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1600" dirty="0"/>
              <a:t>วันที่ 19 กุมภาพันธ์ พ.ศ.2567 เวลา 13.00 น. คณะผู้บริหาร สมาชิกสภาเทศบาล กองสวัสดิการและสังคม และผู้สูงอายุในเขตพื้นที่ตำบลชำ</a:t>
            </a:r>
            <a:r>
              <a:rPr lang="th-TH" sz="1600" dirty="0" err="1"/>
              <a:t>ฆ้อ</a:t>
            </a:r>
            <a:r>
              <a:rPr lang="th-TH" sz="1600" dirty="0"/>
              <a:t> เข้าร่วมโครงการสนับสนุนกิจกรรมและศึกษาดูงาน เพื่อเพิ่มศักยภาพผู้สูงอายุตำบลชำ</a:t>
            </a:r>
            <a:r>
              <a:rPr lang="th-TH" sz="1600" dirty="0" err="1"/>
              <a:t>ฆ้อ</a:t>
            </a:r>
            <a:r>
              <a:rPr lang="th-TH" sz="1600" dirty="0"/>
              <a:t> โดยมีนายไพศาล </a:t>
            </a:r>
            <a:r>
              <a:rPr lang="th-TH" sz="1600" dirty="0" err="1"/>
              <a:t>โพธิ</a:t>
            </a:r>
            <a:r>
              <a:rPr lang="th-TH" sz="1600" dirty="0"/>
              <a:t>บุตร รองนายกเทศมนตรีตำบลชำ</a:t>
            </a:r>
            <a:r>
              <a:rPr lang="th-TH" sz="1600" dirty="0" err="1"/>
              <a:t>ฆ้อ</a:t>
            </a:r>
            <a:r>
              <a:rPr lang="th-TH" sz="1600" dirty="0"/>
              <a:t> เป็นผู้กล่าวรายงาน และนายนิวัติ วงศ์พึ่ง นายกเทศมนตรีตำบลชำ</a:t>
            </a:r>
            <a:r>
              <a:rPr lang="th-TH" sz="1600" dirty="0" err="1"/>
              <a:t>ฆ้อ</a:t>
            </a:r>
            <a:r>
              <a:rPr lang="th-TH" sz="1600" dirty="0"/>
              <a:t> เป็นประธานการเปิดโครงการ ณ ห้องประชุมสภาเทศบาลตำบลชำ</a:t>
            </a:r>
            <a:r>
              <a:rPr lang="th-TH" sz="1600" dirty="0" err="1"/>
              <a:t>ฆ้อ</a:t>
            </a:r>
            <a:endParaRPr lang="th-TH" sz="1600" dirty="0"/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71" y="6493524"/>
            <a:ext cx="1074852" cy="809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921" y="6493524"/>
            <a:ext cx="1214912" cy="809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581" y="7563322"/>
            <a:ext cx="2552177" cy="1491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494" y="8444177"/>
            <a:ext cx="1169186" cy="7794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495" y="7542867"/>
            <a:ext cx="1164493" cy="76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99" y="7483505"/>
            <a:ext cx="1238643" cy="825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22" y="6492872"/>
            <a:ext cx="1215890" cy="810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419" y="6492872"/>
            <a:ext cx="1215890" cy="810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98" y="8444176"/>
            <a:ext cx="1238643" cy="760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890" y="6494802"/>
            <a:ext cx="1212993" cy="808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490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เมฆ 25"/>
          <p:cNvSpPr/>
          <p:nvPr/>
        </p:nvSpPr>
        <p:spPr>
          <a:xfrm>
            <a:off x="206874" y="5210175"/>
            <a:ext cx="6453009" cy="4171950"/>
          </a:xfrm>
          <a:prstGeom prst="cloud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แผนผังลําดับงาน: กระบวนการสำรอง 17"/>
          <p:cNvSpPr/>
          <p:nvPr/>
        </p:nvSpPr>
        <p:spPr>
          <a:xfrm>
            <a:off x="42098" y="662600"/>
            <a:ext cx="6762750" cy="4410075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74" y="1917494"/>
            <a:ext cx="1160593" cy="7737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74" y="2886747"/>
            <a:ext cx="1160593" cy="7737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14" y="983033"/>
            <a:ext cx="1173598" cy="782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94" y="983033"/>
            <a:ext cx="1160593" cy="773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68" y="983033"/>
            <a:ext cx="1165815" cy="777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74" y="987368"/>
            <a:ext cx="1160592" cy="773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04" y="3839519"/>
            <a:ext cx="1160593" cy="7737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99" y="987369"/>
            <a:ext cx="1193732" cy="7958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" t="18131"/>
          <a:stretch/>
        </p:blipFill>
        <p:spPr>
          <a:xfrm>
            <a:off x="1539199" y="4164736"/>
            <a:ext cx="1255686" cy="729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6"/>
          <a:stretch/>
        </p:blipFill>
        <p:spPr>
          <a:xfrm>
            <a:off x="4264634" y="4000142"/>
            <a:ext cx="2143384" cy="8936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65" y="4164736"/>
            <a:ext cx="1093587" cy="729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คำบรรยายภาพแบบสี่เหลี่ยม 12"/>
          <p:cNvSpPr/>
          <p:nvPr/>
        </p:nvSpPr>
        <p:spPr>
          <a:xfrm>
            <a:off x="1628707" y="2153271"/>
            <a:ext cx="4914900" cy="1594940"/>
          </a:xfrm>
          <a:prstGeom prst="wedgeRectCallout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1600" dirty="0"/>
              <a:t>วันที่ 20 กุมภาพันธ์ พ.ศ.2567 เวลา 13.00น. กองสวัสดิการและสังคม ได้จัดโครงการอบรมสัมมนาพัฒนาศักยภาพและศึกษาดูงานของสตรีตำบลชำ</a:t>
            </a:r>
            <a:r>
              <a:rPr lang="th-TH" sz="1600" dirty="0" err="1"/>
              <a:t>ฆ้อ</a:t>
            </a:r>
            <a:r>
              <a:rPr lang="th-TH" sz="1600" dirty="0"/>
              <a:t> โดยมีนางสาว</a:t>
            </a:r>
            <a:r>
              <a:rPr lang="th-TH" sz="1600" dirty="0" err="1"/>
              <a:t>นฤมล</a:t>
            </a:r>
            <a:r>
              <a:rPr lang="th-TH" sz="1600" dirty="0"/>
              <a:t> ปลื้มผล เลขานุการสภาเทศบาลตำบลชำ</a:t>
            </a:r>
            <a:r>
              <a:rPr lang="th-TH" sz="1600" dirty="0" err="1"/>
              <a:t>ฆ้อ</a:t>
            </a:r>
            <a:r>
              <a:rPr lang="th-TH" sz="1600" dirty="0"/>
              <a:t> เป็นผู้กล่าวรายงานวัตถุประสงค์ของโครงการ และได้รับเกียรติจากนายนิวัติ วงศ์พึ่ง นายกเทศมนตรีตำบลชำ</a:t>
            </a:r>
            <a:r>
              <a:rPr lang="th-TH" sz="1600" dirty="0" err="1"/>
              <a:t>ฆ้อ</a:t>
            </a:r>
            <a:r>
              <a:rPr lang="th-TH" sz="1600" dirty="0"/>
              <a:t> เป็นประธานกล่าวเปิดโครงการฯ มีสตรีในเขตพื้นที่ตำบลชำ</a:t>
            </a:r>
            <a:r>
              <a:rPr lang="th-TH" sz="1600" dirty="0" err="1"/>
              <a:t>ฆ้อ</a:t>
            </a:r>
            <a:r>
              <a:rPr lang="th-TH" sz="1600" dirty="0"/>
              <a:t>เข้าร่วมโครงการอบรมสัมมนาในครั้งนี้ ณ ห้องประชุมสภาเทศบาลตำบลชำ</a:t>
            </a:r>
            <a:r>
              <a:rPr lang="th-TH" sz="1600" dirty="0" err="1"/>
              <a:t>ฆ้อ</a:t>
            </a:r>
            <a:endParaRPr lang="th-TH" sz="1600" dirty="0"/>
          </a:p>
        </p:txBody>
      </p: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99" y="3134160"/>
            <a:ext cx="789804" cy="710625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88874" y="2012173"/>
            <a:ext cx="799894" cy="719704"/>
          </a:xfrm>
          <a:prstGeom prst="rect">
            <a:avLst/>
          </a:prstGeom>
        </p:spPr>
      </p:pic>
      <p:sp>
        <p:nvSpPr>
          <p:cNvPr id="17" name="ม้วนกระดาษแนวตั้ง 16"/>
          <p:cNvSpPr/>
          <p:nvPr/>
        </p:nvSpPr>
        <p:spPr>
          <a:xfrm>
            <a:off x="646168" y="5868141"/>
            <a:ext cx="2238375" cy="3135342"/>
          </a:xfrm>
          <a:prstGeom prst="verticalScroll">
            <a:avLst/>
          </a:prstGeom>
          <a:solidFill>
            <a:srgbClr val="990099"/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1600" dirty="0"/>
              <a:t>วันที่ 20 กุมภาพันธ์ พ.ศ.2567 เวลา 09.30น. คณะผู้บริหาร และกองช่างเทศบาลตำบลชำ</a:t>
            </a:r>
            <a:r>
              <a:rPr lang="th-TH" sz="1600" dirty="0" err="1"/>
              <a:t>ฆ้อ</a:t>
            </a:r>
            <a:r>
              <a:rPr lang="th-TH" sz="1600" dirty="0"/>
              <a:t> ลงพื้นที่ซ่อมแซมถนน เนื่องจากถนนเป็นหลุมลึก เพื่ออำนวยความสะดวกในการใช้รถใช้ถนนในการสัญจรไปมาของประชาชน ในเขตพื้นที่ม.3 ต.ชำ</a:t>
            </a:r>
            <a:r>
              <a:rPr lang="th-TH" sz="1600" dirty="0" err="1"/>
              <a:t>ฆ้อ</a:t>
            </a:r>
            <a:endParaRPr lang="th-TH" sz="1600" dirty="0"/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65" y="5640616"/>
            <a:ext cx="1354849" cy="10167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027" y="5640616"/>
            <a:ext cx="1354849" cy="10167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64" y="6798465"/>
            <a:ext cx="1354849" cy="10167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026" y="6792565"/>
            <a:ext cx="1354849" cy="10167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64" y="7956314"/>
            <a:ext cx="1354849" cy="10167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026" y="7944515"/>
            <a:ext cx="1354849" cy="10167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23256" flipH="1" flipV="1">
            <a:off x="451565" y="5399125"/>
            <a:ext cx="671209" cy="67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1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3407</TotalTime>
  <Words>980</Words>
  <Application>Microsoft Office PowerPoint</Application>
  <PresentationFormat>กระดาษ A4 (210x297 มม.)</PresentationFormat>
  <Paragraphs>37</Paragraphs>
  <Slides>12</Slides>
  <Notes>12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21" baseType="lpstr">
      <vt:lpstr>Angsana New</vt:lpstr>
      <vt:lpstr>AngsanaUPC</vt:lpstr>
      <vt:lpstr>Arial</vt:lpstr>
      <vt:lpstr>Calibri</vt:lpstr>
      <vt:lpstr>Calibri (เนื้อความ)</vt:lpstr>
      <vt:lpstr>Calibri Light</vt:lpstr>
      <vt:lpstr>Cordia New</vt:lpstr>
      <vt:lpstr>EucrosiaUPC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Plan</dc:creator>
  <cp:lastModifiedBy>Plan</cp:lastModifiedBy>
  <cp:revision>93</cp:revision>
  <cp:lastPrinted>2024-02-29T03:15:21Z</cp:lastPrinted>
  <dcterms:created xsi:type="dcterms:W3CDTF">2024-01-31T08:50:26Z</dcterms:created>
  <dcterms:modified xsi:type="dcterms:W3CDTF">2024-02-29T03:15:33Z</dcterms:modified>
</cp:coreProperties>
</file>